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8" r:id="rId4"/>
    <p:sldId id="265" r:id="rId5"/>
    <p:sldId id="269" r:id="rId6"/>
    <p:sldId id="270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F1F9"/>
    <a:srgbClr val="77DDF1"/>
    <a:srgbClr val="C0F1F2"/>
    <a:srgbClr val="9DE6F5"/>
    <a:srgbClr val="CFF5F3"/>
    <a:srgbClr val="9EF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210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82C52-5E52-CD4B-89F5-9492DB7B006D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BA3E4-1D5B-DF48-B719-C5F2D6ED4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61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B087A-0EFB-C143-9083-CBF53620BCAF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7A09B-3224-9E40-BD35-CA3D07CBAC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7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29,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16,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16,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29,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29,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29, 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29, 2009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29,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29, 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16,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16,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7F1F9"/>
            </a:gs>
            <a:gs pos="51000">
              <a:srgbClr val="C0F1F2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mond logo.png"/>
          <p:cNvPicPr>
            <a:picLocks noChangeAspect="1"/>
          </p:cNvPicPr>
          <p:nvPr userDrawn="1"/>
        </p:nvPicPr>
        <p:blipFill>
          <a:blip r:embed="rId13">
            <a:lum bright="70000" contrast="-70000"/>
          </a:blip>
          <a:stretch>
            <a:fillRect/>
          </a:stretch>
        </p:blipFill>
        <p:spPr>
          <a:xfrm>
            <a:off x="4572000" y="1600200"/>
            <a:ext cx="6350000" cy="6273800"/>
          </a:xfrm>
          <a:prstGeom prst="rect">
            <a:avLst/>
          </a:prstGeom>
          <a:effectLst>
            <a:softEdge rad="25400"/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August 29,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IEEE Student Branch at The University of Texas at Austin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38E47-58C5-9040-9F5D-5571F1060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riram@ece.utexas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384" y="152400"/>
            <a:ext cx="8572016" cy="19272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Phase I Funding Proposal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IEEE Student Branch</a:t>
            </a:r>
            <a:br>
              <a:rPr lang="en-US" dirty="0" smtClean="0"/>
            </a:br>
            <a:r>
              <a:rPr lang="en-US" dirty="0" smtClean="0"/>
              <a:t>at The University of Texas at Austin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/>
          <a:p>
            <a:r>
              <a:rPr lang="en-US" dirty="0" smtClean="0"/>
              <a:t>IEEE Central Texas Section</a:t>
            </a:r>
          </a:p>
          <a:p>
            <a:r>
              <a:rPr lang="en-US" dirty="0" smtClean="0"/>
              <a:t>Fall Planning Meeting </a:t>
            </a:r>
            <a:r>
              <a:rPr lang="en-US" dirty="0" smtClean="0"/>
              <a:t>2014</a:t>
            </a:r>
            <a:endParaRPr lang="en-US" dirty="0" smtClean="0"/>
          </a:p>
          <a:p>
            <a:r>
              <a:rPr lang="en-US" dirty="0" smtClean="0"/>
              <a:t>San Marcos, Texas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IEEE Student Branch at The University of Texas at Austin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ECE_Logo_TM_Copy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84" y="4114800"/>
            <a:ext cx="6667016" cy="1828800"/>
          </a:xfrm>
          <a:prstGeom prst="rect">
            <a:avLst/>
          </a:prstGeom>
        </p:spPr>
      </p:pic>
      <p:sp>
        <p:nvSpPr>
          <p:cNvPr id="8" name="Footer Placeholder 5"/>
          <p:cNvSpPr txBox="1">
            <a:spLocks/>
          </p:cNvSpPr>
          <p:nvPr/>
        </p:nvSpPr>
        <p:spPr>
          <a:xfrm>
            <a:off x="343384" y="5943601"/>
            <a:ext cx="6667016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Adviser: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Sriram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Vishwanath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sriram@ece.utexas.edu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 500 total members</a:t>
            </a:r>
          </a:p>
          <a:p>
            <a:r>
              <a:rPr lang="en-US" dirty="0" smtClean="0"/>
              <a:t>Developing a closer relationship with community, college, department, section, and corporate supporters</a:t>
            </a:r>
          </a:p>
          <a:p>
            <a:r>
              <a:rPr lang="en-US" dirty="0" smtClean="0"/>
              <a:t>Working closely with student Society chapters: </a:t>
            </a:r>
            <a:r>
              <a:rPr lang="en-US" dirty="0" err="1" smtClean="0"/>
              <a:t>ComSoc</a:t>
            </a:r>
            <a:r>
              <a:rPr lang="en-US" dirty="0" smtClean="0"/>
              <a:t>, CS, Power &amp; Energy, RAS, </a:t>
            </a:r>
            <a:r>
              <a:rPr lang="en-US" dirty="0" smtClean="0"/>
              <a:t>HKN, and WECE</a:t>
            </a:r>
            <a:endParaRPr lang="en-US" dirty="0" smtClean="0"/>
          </a:p>
          <a:p>
            <a:r>
              <a:rPr lang="en-US" dirty="0" smtClean="0"/>
              <a:t>Increasing active membership, member retention</a:t>
            </a:r>
            <a:r>
              <a:rPr lang="en-US" dirty="0" smtClean="0"/>
              <a:t>, </a:t>
            </a:r>
            <a:r>
              <a:rPr lang="en-US" dirty="0" smtClean="0"/>
              <a:t>participation in CTS </a:t>
            </a:r>
            <a:r>
              <a:rPr lang="en-US" dirty="0" smtClean="0"/>
              <a:t>activities, and post graduate retention in IEEE.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Executive 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Josh Frazor, </a:t>
            </a:r>
            <a:r>
              <a:rPr lang="en-US" dirty="0" smtClean="0"/>
              <a:t>Chair</a:t>
            </a:r>
          </a:p>
          <a:p>
            <a:r>
              <a:rPr lang="en-US" dirty="0" smtClean="0"/>
              <a:t>Tyler Walker, </a:t>
            </a:r>
            <a:r>
              <a:rPr lang="en-US" dirty="0" smtClean="0"/>
              <a:t>Vice Chair</a:t>
            </a:r>
          </a:p>
          <a:p>
            <a:r>
              <a:rPr lang="en-US" dirty="0" smtClean="0"/>
              <a:t>Kyle </a:t>
            </a:r>
            <a:r>
              <a:rPr lang="en-US" dirty="0" err="1" smtClean="0"/>
              <a:t>Cousino</a:t>
            </a:r>
            <a:r>
              <a:rPr lang="en-US" dirty="0" smtClean="0"/>
              <a:t>, </a:t>
            </a:r>
            <a:r>
              <a:rPr lang="en-US" dirty="0" smtClean="0"/>
              <a:t>Executive Director</a:t>
            </a:r>
          </a:p>
          <a:p>
            <a:r>
              <a:rPr lang="en-US" dirty="0" smtClean="0"/>
              <a:t>Walter Oji, </a:t>
            </a:r>
            <a:r>
              <a:rPr lang="en-US" dirty="0" smtClean="0"/>
              <a:t>Corporate Director</a:t>
            </a:r>
          </a:p>
          <a:p>
            <a:r>
              <a:rPr lang="en-US" dirty="0" smtClean="0"/>
              <a:t>Haley Alexander, </a:t>
            </a:r>
            <a:r>
              <a:rPr lang="en-US" dirty="0" smtClean="0"/>
              <a:t>Treasurer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Ross McNulty, </a:t>
            </a:r>
            <a:r>
              <a:rPr lang="en-US" dirty="0" smtClean="0"/>
              <a:t>Secretary</a:t>
            </a:r>
          </a:p>
          <a:p>
            <a:pPr algn="ctr">
              <a:spcAft>
                <a:spcPts val="1200"/>
              </a:spcAft>
              <a:buNone/>
            </a:pPr>
            <a:r>
              <a:rPr lang="en-US" i="1" dirty="0" smtClean="0"/>
              <a:t>All officers serve terms of one school year.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and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Major source of funds: corporate support</a:t>
            </a:r>
          </a:p>
          <a:p>
            <a:r>
              <a:rPr lang="en-US" dirty="0" smtClean="0"/>
              <a:t>Other sources include student organization grants </a:t>
            </a:r>
            <a:r>
              <a:rPr lang="en-US" dirty="0" smtClean="0"/>
              <a:t>and the Central </a:t>
            </a:r>
            <a:r>
              <a:rPr lang="en-US" dirty="0" smtClean="0"/>
              <a:t>Texas Section</a:t>
            </a:r>
          </a:p>
          <a:p>
            <a:r>
              <a:rPr lang="en-US" dirty="0" smtClean="0"/>
              <a:t>Some costs recouped through participation fees and other charges (ex: Food Sales)</a:t>
            </a:r>
          </a:p>
          <a:p>
            <a:r>
              <a:rPr lang="en-US" dirty="0" smtClean="0"/>
              <a:t>Expected expenditures </a:t>
            </a:r>
            <a:r>
              <a:rPr lang="en-US" dirty="0" smtClean="0"/>
              <a:t>~$18,000 </a:t>
            </a:r>
            <a:r>
              <a:rPr lang="en-US" dirty="0" smtClean="0"/>
              <a:t>for all activities during </a:t>
            </a:r>
            <a:r>
              <a:rPr lang="en-US" dirty="0" smtClean="0"/>
              <a:t>2014-2015 school </a:t>
            </a:r>
            <a:r>
              <a:rPr lang="en-US" dirty="0" smtClean="0"/>
              <a:t>year, with a stronger focus on social </a:t>
            </a:r>
            <a:r>
              <a:rPr lang="en-US" dirty="0" smtClean="0"/>
              <a:t>outreach, professional development, and student mentorship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CTS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37896"/>
            <a:ext cx="8610600" cy="4983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Last year’s CTS Phase I funding ($1000):</a:t>
            </a:r>
          </a:p>
          <a:p>
            <a:r>
              <a:rPr lang="en-US" sz="2595" dirty="0" smtClean="0"/>
              <a:t>IEEE Welcome Week </a:t>
            </a:r>
            <a:r>
              <a:rPr lang="en-US" sz="2595" dirty="0" smtClean="0"/>
              <a:t>($400</a:t>
            </a:r>
            <a:r>
              <a:rPr lang="en-US" sz="2595" dirty="0" smtClean="0"/>
              <a:t>): The </a:t>
            </a:r>
            <a:r>
              <a:rPr lang="en-US" sz="2595" dirty="0" smtClean="0"/>
              <a:t>5</a:t>
            </a:r>
            <a:r>
              <a:rPr lang="en-US" sz="2595" baseline="30000" dirty="0" smtClean="0"/>
              <a:t>th</a:t>
            </a:r>
            <a:r>
              <a:rPr lang="en-US" sz="2595" dirty="0" smtClean="0"/>
              <a:t> </a:t>
            </a:r>
            <a:r>
              <a:rPr lang="en-US" sz="2595" dirty="0" smtClean="0"/>
              <a:t>annual Welcome Week consisted of activities that targeted incoming freshmen and transfer students, with the goal of introducing them to the ECE Department and the IEEE Student Branch. </a:t>
            </a:r>
          </a:p>
          <a:p>
            <a:r>
              <a:rPr lang="en-US" sz="2595" dirty="0"/>
              <a:t>Leadership </a:t>
            </a:r>
            <a:r>
              <a:rPr lang="en-US" sz="2595" dirty="0" smtClean="0"/>
              <a:t>Retreats </a:t>
            </a:r>
            <a:r>
              <a:rPr lang="en-US" sz="2595" dirty="0" smtClean="0"/>
              <a:t>($300</a:t>
            </a:r>
            <a:r>
              <a:rPr lang="en-US" sz="2595" dirty="0" smtClean="0"/>
              <a:t>): </a:t>
            </a:r>
            <a:r>
              <a:rPr lang="en-US" sz="2595" dirty="0"/>
              <a:t>A way for students to participate in IEEE and other leadership roles, and receive some training on the responsibilities of UT student branch </a:t>
            </a:r>
            <a:r>
              <a:rPr lang="en-US" sz="2595" dirty="0" smtClean="0"/>
              <a:t>officers</a:t>
            </a:r>
          </a:p>
          <a:p>
            <a:r>
              <a:rPr lang="en-US" sz="2595" dirty="0"/>
              <a:t>IEEE </a:t>
            </a:r>
            <a:r>
              <a:rPr lang="en-US" sz="2595" dirty="0" smtClean="0"/>
              <a:t>Region V Conference ($300</a:t>
            </a:r>
            <a:r>
              <a:rPr lang="en-US" sz="2595" dirty="0"/>
              <a:t>): </a:t>
            </a:r>
            <a:r>
              <a:rPr lang="en-US" sz="2595" dirty="0" smtClean="0"/>
              <a:t>Allow students to view IEEE in action post graduation and participate in competitions against fellow IEEE Branches.</a:t>
            </a:r>
            <a:endParaRPr lang="en-US" sz="259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29,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2" descr="https://fbcdn-sphotos-e-a.akamaihd.net/hphotos-ak-xaf1/v/t1.0-9/575317_3883008112099_1672045248_n.jpg?oh=73dd7f9c825b5cc5045bbcc19cf5f65d&amp;oe=546DDFAB&amp;__gda__=1417372620_3c069d5f1641b8148ba6e462a658e6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36" y="-380999"/>
            <a:ext cx="487679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scontent-a-dfw.xx.fbcdn.net/hphotos-xaf1/v/t1.0-9/10152656_762335470451556_657064207_n.jpg?oh=7fe71e876f09ba536490b9fad9d72cc0&amp;oe=545CE50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2"/>
          <a:stretch/>
        </p:blipFill>
        <p:spPr bwMode="auto">
          <a:xfrm>
            <a:off x="4830604" y="0"/>
            <a:ext cx="5041106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fbcdn-sphotos-c-a.akamaihd.net/hphotos-ak-xpa1/v/t1.0-9/1654402_743198685698568_1099351766_n.jpg?oh=051c2424f38aa67fa4577293d0544b8b&amp;oe=545DF338&amp;__gda__=1415544284_eddcf6eaa7dc864997e473339f23efb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9131" y="3249169"/>
            <a:ext cx="5430215" cy="360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content-b-dfw.xx.fbcdn.net/hphotos-xpf1/v/t1.0-9/1797623_727709927247444_1972599002_n.jpg?oh=1918ab42e1e04b51a82e590ae2174d3d&amp;oe=5470D1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163" y="4445886"/>
            <a:ext cx="5130037" cy="302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78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CTS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Request for 2013 is $1,000, to be divided as follows:</a:t>
            </a:r>
          </a:p>
          <a:p>
            <a:r>
              <a:rPr lang="en-US" sz="2400" dirty="0" smtClean="0"/>
              <a:t>IEEE Welcome Week ($400): Continuing our successful events from last year to boost our </a:t>
            </a:r>
            <a:r>
              <a:rPr lang="en-US" sz="2400" dirty="0" smtClean="0"/>
              <a:t>membership and retain membership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Leadership Retreats ($300): Expanding the leadership retreats to accommodate more students interested in becoming active in IEEE and the ECE community</a:t>
            </a:r>
          </a:p>
          <a:p>
            <a:endParaRPr lang="en-US" sz="2400" dirty="0" smtClean="0"/>
          </a:p>
          <a:p>
            <a:r>
              <a:rPr lang="en-US" sz="2400" dirty="0" smtClean="0"/>
              <a:t>Region V ($300): Attend Region V Competition in force for next year to increase presence in </a:t>
            </a:r>
            <a:r>
              <a:rPr lang="en-US" sz="2400" dirty="0" smtClean="0"/>
              <a:t>CTS, give upperclassmen a better understanding of IEEE post graduation, </a:t>
            </a:r>
            <a:r>
              <a:rPr lang="en-US" sz="2400" dirty="0" smtClean="0"/>
              <a:t>and interact with other Student Branches.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IEEE Student Branch at The University of Texas at Austin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/>
          </a:bodyPr>
          <a:lstStyle/>
          <a:p>
            <a:r>
              <a:rPr lang="en-US" dirty="0" smtClean="0"/>
              <a:t>Great prospects for this school year</a:t>
            </a:r>
          </a:p>
          <a:p>
            <a:r>
              <a:rPr lang="en-US" dirty="0" smtClean="0"/>
              <a:t>CTS funding is crucial for several branch programs</a:t>
            </a:r>
          </a:p>
          <a:p>
            <a:r>
              <a:rPr lang="en-US" dirty="0" smtClean="0"/>
              <a:t>Officers are reachable for further questions:</a:t>
            </a:r>
          </a:p>
          <a:p>
            <a:pPr lvl="1"/>
            <a:r>
              <a:rPr lang="en-US" sz="2400" dirty="0" smtClean="0"/>
              <a:t>Josh Frazor, </a:t>
            </a:r>
            <a:r>
              <a:rPr lang="en-US" sz="2400" dirty="0" smtClean="0"/>
              <a:t>chair@ieee.ece.utexas.edu</a:t>
            </a:r>
          </a:p>
          <a:p>
            <a:pPr lvl="1"/>
            <a:r>
              <a:rPr lang="en-US" sz="2400" dirty="0" smtClean="0"/>
              <a:t>Tyler Walker, </a:t>
            </a:r>
            <a:r>
              <a:rPr lang="en-US" sz="2400" dirty="0" smtClean="0"/>
              <a:t>vicechair@ieee.ece.utexas.edu</a:t>
            </a:r>
          </a:p>
          <a:p>
            <a:pPr lvl="1"/>
            <a:r>
              <a:rPr lang="en-US" sz="2400" dirty="0" smtClean="0"/>
              <a:t>Walter Oji, </a:t>
            </a:r>
            <a:r>
              <a:rPr lang="en-US" sz="2400" dirty="0" smtClean="0"/>
              <a:t>corporate.director@ieee.ece.utexas.edu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Student Branch at The University of Texas at Austin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8E08-CFBC-AF43-83A3-2C2CB3D94A0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511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Phase I Funding Proposal IEEE Student Branch at The University of Texas at Austin</vt:lpstr>
      <vt:lpstr>Branch Overview</vt:lpstr>
      <vt:lpstr>Branch Executive Officers</vt:lpstr>
      <vt:lpstr>Budget and Costs</vt:lpstr>
      <vt:lpstr>Previous CTS Contributions</vt:lpstr>
      <vt:lpstr>PowerPoint Presentation</vt:lpstr>
      <vt:lpstr>CTS Commitment</vt:lpstr>
      <vt:lpstr>Conclusion</vt:lpstr>
    </vt:vector>
  </TitlesOfParts>
  <Company>University of Texas at Austin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Branch Funding Proposal</dc:title>
  <dc:creator>Erik Eyberg</dc:creator>
  <cp:lastModifiedBy>Joshua Frazor</cp:lastModifiedBy>
  <cp:revision>41</cp:revision>
  <dcterms:created xsi:type="dcterms:W3CDTF">2011-08-16T17:16:16Z</dcterms:created>
  <dcterms:modified xsi:type="dcterms:W3CDTF">2014-08-31T04:10:47Z</dcterms:modified>
</cp:coreProperties>
</file>